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74" r:id="rId10"/>
    <p:sldId id="271" r:id="rId11"/>
    <p:sldId id="275" r:id="rId12"/>
    <p:sldId id="276" r:id="rId13"/>
    <p:sldId id="278" r:id="rId14"/>
    <p:sldId id="263" r:id="rId15"/>
    <p:sldId id="264" r:id="rId16"/>
    <p:sldId id="277" r:id="rId17"/>
    <p:sldId id="266" r:id="rId18"/>
    <p:sldId id="267" r:id="rId19"/>
    <p:sldId id="268" r:id="rId20"/>
    <p:sldId id="269" r:id="rId21"/>
    <p:sldId id="270" r:id="rId22"/>
  </p:sldIdLst>
  <p:sldSz cx="12192000" cy="6858000"/>
  <p:notesSz cx="6888163" cy="10020300"/>
  <p:embeddedFontLs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00">
          <p15:clr>
            <a:srgbClr val="A4A3A4"/>
          </p15:clr>
        </p15:guide>
        <p15:guide id="2" orient="horz" pos="3408">
          <p15:clr>
            <a:srgbClr val="A4A3A4"/>
          </p15:clr>
        </p15:guide>
        <p15:guide id="3" pos="6936">
          <p15:clr>
            <a:srgbClr val="A4A3A4"/>
          </p15:clr>
        </p15:guide>
        <p15:guide id="4" pos="744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sqgQeadVRyy6qjoDfIqz8b6bh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33F"/>
    <a:srgbClr val="364436"/>
    <a:srgbClr val="68964E"/>
    <a:srgbClr val="587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660"/>
  </p:normalViewPr>
  <p:slideViewPr>
    <p:cSldViewPr snapToGrid="0">
      <p:cViewPr>
        <p:scale>
          <a:sx n="50" d="100"/>
          <a:sy n="50" d="100"/>
        </p:scale>
        <p:origin x="1596" y="49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Premium IoT (SLL)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1 - 2025</c:v>
                </c:pt>
                <c:pt idx="1">
                  <c:v>Year 2 - 2026</c:v>
                </c:pt>
                <c:pt idx="2">
                  <c:v>Year 3 - 2027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50000</c:v>
                </c:pt>
                <c:pt idx="1">
                  <c:v>100000</c:v>
                </c:pt>
                <c:pt idx="2">
                  <c:v>250000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67131504"/>
        <c:axId val="-1067133680"/>
      </c:barChart>
      <c:catAx>
        <c:axId val="-106713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7133680"/>
        <c:crosses val="autoZero"/>
        <c:auto val="1"/>
        <c:lblAlgn val="ctr"/>
        <c:lblOffset val="100"/>
        <c:noMultiLvlLbl val="0"/>
      </c:catAx>
      <c:valAx>
        <c:axId val="-10671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713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46ABB-7B9F-43EA-9F15-B53B108E6BC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BFE455-D4B0-40CC-AF18-86DD6FA9CC5F}">
      <dgm:prSet phldrT="[Text]"/>
      <dgm:spPr/>
      <dgm:t>
        <a:bodyPr/>
        <a:lstStyle/>
        <a:p>
          <a:r>
            <a:rPr lang="en-US" dirty="0"/>
            <a:t>Train 1 Million Farmers</a:t>
          </a:r>
        </a:p>
      </dgm:t>
    </dgm:pt>
    <dgm:pt modelId="{F8D30FD0-D27E-461A-8972-D9AF2406D1D9}" type="parTrans" cxnId="{B440ECAD-1618-410B-9C3E-D07507839E05}">
      <dgm:prSet/>
      <dgm:spPr/>
      <dgm:t>
        <a:bodyPr/>
        <a:lstStyle/>
        <a:p>
          <a:endParaRPr lang="en-US"/>
        </a:p>
      </dgm:t>
    </dgm:pt>
    <dgm:pt modelId="{5A080C17-2902-485C-B9DD-CE7E6BED31F3}" type="sibTrans" cxnId="{B440ECAD-1618-410B-9C3E-D07507839E05}">
      <dgm:prSet/>
      <dgm:spPr/>
      <dgm:t>
        <a:bodyPr/>
        <a:lstStyle/>
        <a:p>
          <a:endParaRPr lang="en-US"/>
        </a:p>
      </dgm:t>
    </dgm:pt>
    <dgm:pt modelId="{F2824B90-54F3-46FA-85CD-C1C76F97CD48}">
      <dgm:prSet phldrT="[Text]"/>
      <dgm:spPr/>
      <dgm:t>
        <a:bodyPr/>
        <a:lstStyle/>
        <a:p>
          <a:r>
            <a:rPr lang="en-US" dirty="0"/>
            <a:t>Reduce agricultural waste by 30% </a:t>
          </a:r>
        </a:p>
      </dgm:t>
    </dgm:pt>
    <dgm:pt modelId="{8ED876B9-620B-44D5-99CB-8E231C4B5479}" type="parTrans" cxnId="{8CD10FF0-496B-4C6A-A635-2D373E20240B}">
      <dgm:prSet/>
      <dgm:spPr/>
      <dgm:t>
        <a:bodyPr/>
        <a:lstStyle/>
        <a:p>
          <a:endParaRPr lang="en-US"/>
        </a:p>
      </dgm:t>
    </dgm:pt>
    <dgm:pt modelId="{AAFAB78A-18C1-40DE-AFD9-387C446696E3}" type="sibTrans" cxnId="{8CD10FF0-496B-4C6A-A635-2D373E20240B}">
      <dgm:prSet/>
      <dgm:spPr/>
      <dgm:t>
        <a:bodyPr/>
        <a:lstStyle/>
        <a:p>
          <a:endParaRPr lang="en-US"/>
        </a:p>
      </dgm:t>
    </dgm:pt>
    <dgm:pt modelId="{E2D354C1-9ABB-4B36-8936-1DB30E3DC184}">
      <dgm:prSet phldrT="[Text]"/>
      <dgm:spPr/>
      <dgm:t>
        <a:bodyPr/>
        <a:lstStyle/>
        <a:p>
          <a:r>
            <a:rPr lang="en-US"/>
            <a:t>Job creation for 100 Youths</a:t>
          </a:r>
          <a:endParaRPr lang="en-US" dirty="0"/>
        </a:p>
      </dgm:t>
    </dgm:pt>
    <dgm:pt modelId="{82ACEC36-8332-4F60-9049-00331D05BF1B}" type="parTrans" cxnId="{937C155F-6E8C-4F78-BF3B-745D5F95C6E6}">
      <dgm:prSet/>
      <dgm:spPr/>
      <dgm:t>
        <a:bodyPr/>
        <a:lstStyle/>
        <a:p>
          <a:endParaRPr lang="en-US"/>
        </a:p>
      </dgm:t>
    </dgm:pt>
    <dgm:pt modelId="{3285C72D-69FF-479B-92AD-0048278CDCDE}" type="sibTrans" cxnId="{937C155F-6E8C-4F78-BF3B-745D5F95C6E6}">
      <dgm:prSet/>
      <dgm:spPr/>
      <dgm:t>
        <a:bodyPr/>
        <a:lstStyle/>
        <a:p>
          <a:endParaRPr lang="en-US"/>
        </a:p>
      </dgm:t>
    </dgm:pt>
    <dgm:pt modelId="{CE8E6EA1-8ADA-4653-A0F7-2968F41192DC}" type="pres">
      <dgm:prSet presAssocID="{C2E46ABB-7B9F-43EA-9F15-B53B108E6BC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016F163-8750-4D4D-A604-F6FD3953B432}" type="pres">
      <dgm:prSet presAssocID="{C2E46ABB-7B9F-43EA-9F15-B53B108E6BC9}" presName="Name1" presStyleCnt="0"/>
      <dgm:spPr/>
    </dgm:pt>
    <dgm:pt modelId="{005B4349-E861-4E64-99D0-981FB4F64B9D}" type="pres">
      <dgm:prSet presAssocID="{C2E46ABB-7B9F-43EA-9F15-B53B108E6BC9}" presName="cycle" presStyleCnt="0"/>
      <dgm:spPr/>
    </dgm:pt>
    <dgm:pt modelId="{364810F2-86B0-4B0E-B4ED-D0708F58351F}" type="pres">
      <dgm:prSet presAssocID="{C2E46ABB-7B9F-43EA-9F15-B53B108E6BC9}" presName="srcNode" presStyleLbl="node1" presStyleIdx="0" presStyleCnt="3"/>
      <dgm:spPr/>
    </dgm:pt>
    <dgm:pt modelId="{ACC2688C-FD02-4E9D-A34D-2E1F5A49D5FE}" type="pres">
      <dgm:prSet presAssocID="{C2E46ABB-7B9F-43EA-9F15-B53B108E6BC9}" presName="conn" presStyleLbl="parChTrans1D2" presStyleIdx="0" presStyleCnt="1"/>
      <dgm:spPr/>
      <dgm:t>
        <a:bodyPr/>
        <a:lstStyle/>
        <a:p>
          <a:endParaRPr lang="en-US"/>
        </a:p>
      </dgm:t>
    </dgm:pt>
    <dgm:pt modelId="{957CDA3A-A766-4D48-9CF7-02343DC9A08D}" type="pres">
      <dgm:prSet presAssocID="{C2E46ABB-7B9F-43EA-9F15-B53B108E6BC9}" presName="extraNode" presStyleLbl="node1" presStyleIdx="0" presStyleCnt="3"/>
      <dgm:spPr/>
    </dgm:pt>
    <dgm:pt modelId="{A9749E20-274F-4FC9-BBBD-EBC74D8F7167}" type="pres">
      <dgm:prSet presAssocID="{C2E46ABB-7B9F-43EA-9F15-B53B108E6BC9}" presName="dstNode" presStyleLbl="node1" presStyleIdx="0" presStyleCnt="3"/>
      <dgm:spPr/>
    </dgm:pt>
    <dgm:pt modelId="{F2D24A61-F432-467F-9062-1436331063D0}" type="pres">
      <dgm:prSet presAssocID="{13BFE455-D4B0-40CC-AF18-86DD6FA9CC5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DC701-D3BA-41B1-BC8B-772A6D89F14E}" type="pres">
      <dgm:prSet presAssocID="{13BFE455-D4B0-40CC-AF18-86DD6FA9CC5F}" presName="accent_1" presStyleCnt="0"/>
      <dgm:spPr/>
    </dgm:pt>
    <dgm:pt modelId="{68D338AB-7B53-4E42-A33F-56EC8EA8ADA8}" type="pres">
      <dgm:prSet presAssocID="{13BFE455-D4B0-40CC-AF18-86DD6FA9CC5F}" presName="accentRepeatNode" presStyleLbl="solidFgAcc1" presStyleIdx="0" presStyleCnt="3"/>
      <dgm:spPr/>
    </dgm:pt>
    <dgm:pt modelId="{5B015122-75C0-4976-AE70-7DC48172E984}" type="pres">
      <dgm:prSet presAssocID="{F2824B90-54F3-46FA-85CD-C1C76F97CD4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6558A9-B287-4D71-9DCB-B17240700E9A}" type="pres">
      <dgm:prSet presAssocID="{F2824B90-54F3-46FA-85CD-C1C76F97CD48}" presName="accent_2" presStyleCnt="0"/>
      <dgm:spPr/>
    </dgm:pt>
    <dgm:pt modelId="{2BEBBE6B-2C00-4381-A6D2-6655FB2F13A8}" type="pres">
      <dgm:prSet presAssocID="{F2824B90-54F3-46FA-85CD-C1C76F97CD48}" presName="accentRepeatNode" presStyleLbl="solidFgAcc1" presStyleIdx="1" presStyleCnt="3"/>
      <dgm:spPr/>
    </dgm:pt>
    <dgm:pt modelId="{FE604D0D-118F-4A53-AD94-1C3EDB770EFA}" type="pres">
      <dgm:prSet presAssocID="{E2D354C1-9ABB-4B36-8936-1DB30E3DC18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32BA6-5766-43BE-B856-C737658BFA61}" type="pres">
      <dgm:prSet presAssocID="{E2D354C1-9ABB-4B36-8936-1DB30E3DC184}" presName="accent_3" presStyleCnt="0"/>
      <dgm:spPr/>
    </dgm:pt>
    <dgm:pt modelId="{36F55870-1605-449E-A475-3B61A12A45B4}" type="pres">
      <dgm:prSet presAssocID="{E2D354C1-9ABB-4B36-8936-1DB30E3DC184}" presName="accentRepeatNode" presStyleLbl="solidFgAcc1" presStyleIdx="2" presStyleCnt="3"/>
      <dgm:spPr/>
    </dgm:pt>
  </dgm:ptLst>
  <dgm:cxnLst>
    <dgm:cxn modelId="{8CD10FF0-496B-4C6A-A635-2D373E20240B}" srcId="{C2E46ABB-7B9F-43EA-9F15-B53B108E6BC9}" destId="{F2824B90-54F3-46FA-85CD-C1C76F97CD48}" srcOrd="1" destOrd="0" parTransId="{8ED876B9-620B-44D5-99CB-8E231C4B5479}" sibTransId="{AAFAB78A-18C1-40DE-AFD9-387C446696E3}"/>
    <dgm:cxn modelId="{A8EFAD91-F0EC-4F63-98CC-3D3B0AC808C3}" type="presOf" srcId="{E2D354C1-9ABB-4B36-8936-1DB30E3DC184}" destId="{FE604D0D-118F-4A53-AD94-1C3EDB770EFA}" srcOrd="0" destOrd="0" presId="urn:microsoft.com/office/officeart/2008/layout/VerticalCurvedList"/>
    <dgm:cxn modelId="{937C155F-6E8C-4F78-BF3B-745D5F95C6E6}" srcId="{C2E46ABB-7B9F-43EA-9F15-B53B108E6BC9}" destId="{E2D354C1-9ABB-4B36-8936-1DB30E3DC184}" srcOrd="2" destOrd="0" parTransId="{82ACEC36-8332-4F60-9049-00331D05BF1B}" sibTransId="{3285C72D-69FF-479B-92AD-0048278CDCDE}"/>
    <dgm:cxn modelId="{B440ECAD-1618-410B-9C3E-D07507839E05}" srcId="{C2E46ABB-7B9F-43EA-9F15-B53B108E6BC9}" destId="{13BFE455-D4B0-40CC-AF18-86DD6FA9CC5F}" srcOrd="0" destOrd="0" parTransId="{F8D30FD0-D27E-461A-8972-D9AF2406D1D9}" sibTransId="{5A080C17-2902-485C-B9DD-CE7E6BED31F3}"/>
    <dgm:cxn modelId="{8A8CA800-300D-4BB7-B4DC-2D86457E6361}" type="presOf" srcId="{C2E46ABB-7B9F-43EA-9F15-B53B108E6BC9}" destId="{CE8E6EA1-8ADA-4653-A0F7-2968F41192DC}" srcOrd="0" destOrd="0" presId="urn:microsoft.com/office/officeart/2008/layout/VerticalCurvedList"/>
    <dgm:cxn modelId="{D28D8421-D1BA-468B-9FDC-2FE990ED3FA8}" type="presOf" srcId="{5A080C17-2902-485C-B9DD-CE7E6BED31F3}" destId="{ACC2688C-FD02-4E9D-A34D-2E1F5A49D5FE}" srcOrd="0" destOrd="0" presId="urn:microsoft.com/office/officeart/2008/layout/VerticalCurvedList"/>
    <dgm:cxn modelId="{57725C1C-E43B-4174-93B5-DD205C6239E5}" type="presOf" srcId="{13BFE455-D4B0-40CC-AF18-86DD6FA9CC5F}" destId="{F2D24A61-F432-467F-9062-1436331063D0}" srcOrd="0" destOrd="0" presId="urn:microsoft.com/office/officeart/2008/layout/VerticalCurvedList"/>
    <dgm:cxn modelId="{846A5035-7FE5-46BD-B80D-0D0C2A012F7D}" type="presOf" srcId="{F2824B90-54F3-46FA-85CD-C1C76F97CD48}" destId="{5B015122-75C0-4976-AE70-7DC48172E984}" srcOrd="0" destOrd="0" presId="urn:microsoft.com/office/officeart/2008/layout/VerticalCurvedList"/>
    <dgm:cxn modelId="{53D43D47-028C-4267-8D61-A3422BF68FCE}" type="presParOf" srcId="{CE8E6EA1-8ADA-4653-A0F7-2968F41192DC}" destId="{8016F163-8750-4D4D-A604-F6FD3953B432}" srcOrd="0" destOrd="0" presId="urn:microsoft.com/office/officeart/2008/layout/VerticalCurvedList"/>
    <dgm:cxn modelId="{2D12F487-7D63-42AF-87D6-8D6A5ACCC6DA}" type="presParOf" srcId="{8016F163-8750-4D4D-A604-F6FD3953B432}" destId="{005B4349-E861-4E64-99D0-981FB4F64B9D}" srcOrd="0" destOrd="0" presId="urn:microsoft.com/office/officeart/2008/layout/VerticalCurvedList"/>
    <dgm:cxn modelId="{9AC31FCB-295E-4355-9B77-7CA39A101BC2}" type="presParOf" srcId="{005B4349-E861-4E64-99D0-981FB4F64B9D}" destId="{364810F2-86B0-4B0E-B4ED-D0708F58351F}" srcOrd="0" destOrd="0" presId="urn:microsoft.com/office/officeart/2008/layout/VerticalCurvedList"/>
    <dgm:cxn modelId="{274B1CB6-9613-43F8-8D9A-7898A3155477}" type="presParOf" srcId="{005B4349-E861-4E64-99D0-981FB4F64B9D}" destId="{ACC2688C-FD02-4E9D-A34D-2E1F5A49D5FE}" srcOrd="1" destOrd="0" presId="urn:microsoft.com/office/officeart/2008/layout/VerticalCurvedList"/>
    <dgm:cxn modelId="{F3783091-9969-48C2-A495-A16428FEFA65}" type="presParOf" srcId="{005B4349-E861-4E64-99D0-981FB4F64B9D}" destId="{957CDA3A-A766-4D48-9CF7-02343DC9A08D}" srcOrd="2" destOrd="0" presId="urn:microsoft.com/office/officeart/2008/layout/VerticalCurvedList"/>
    <dgm:cxn modelId="{EBBC0848-A47A-408E-8221-7D9B9D72F4D8}" type="presParOf" srcId="{005B4349-E861-4E64-99D0-981FB4F64B9D}" destId="{A9749E20-274F-4FC9-BBBD-EBC74D8F7167}" srcOrd="3" destOrd="0" presId="urn:microsoft.com/office/officeart/2008/layout/VerticalCurvedList"/>
    <dgm:cxn modelId="{3BADA2B2-15C5-4E7A-BC39-6EBE2CB8622E}" type="presParOf" srcId="{8016F163-8750-4D4D-A604-F6FD3953B432}" destId="{F2D24A61-F432-467F-9062-1436331063D0}" srcOrd="1" destOrd="0" presId="urn:microsoft.com/office/officeart/2008/layout/VerticalCurvedList"/>
    <dgm:cxn modelId="{7D878219-071F-4E25-98E9-D978B17DBAC3}" type="presParOf" srcId="{8016F163-8750-4D4D-A604-F6FD3953B432}" destId="{F05DC701-D3BA-41B1-BC8B-772A6D89F14E}" srcOrd="2" destOrd="0" presId="urn:microsoft.com/office/officeart/2008/layout/VerticalCurvedList"/>
    <dgm:cxn modelId="{3A422B9A-3DFC-4983-9134-7E7A13C43393}" type="presParOf" srcId="{F05DC701-D3BA-41B1-BC8B-772A6D89F14E}" destId="{68D338AB-7B53-4E42-A33F-56EC8EA8ADA8}" srcOrd="0" destOrd="0" presId="urn:microsoft.com/office/officeart/2008/layout/VerticalCurvedList"/>
    <dgm:cxn modelId="{A3D587B4-A09C-453D-9B70-9E2A039DCB45}" type="presParOf" srcId="{8016F163-8750-4D4D-A604-F6FD3953B432}" destId="{5B015122-75C0-4976-AE70-7DC48172E984}" srcOrd="3" destOrd="0" presId="urn:microsoft.com/office/officeart/2008/layout/VerticalCurvedList"/>
    <dgm:cxn modelId="{6257C786-686D-4EC9-A927-08A740156EFC}" type="presParOf" srcId="{8016F163-8750-4D4D-A604-F6FD3953B432}" destId="{996558A9-B287-4D71-9DCB-B17240700E9A}" srcOrd="4" destOrd="0" presId="urn:microsoft.com/office/officeart/2008/layout/VerticalCurvedList"/>
    <dgm:cxn modelId="{84CEF536-FCF8-4B00-8829-AD9B892D9063}" type="presParOf" srcId="{996558A9-B287-4D71-9DCB-B17240700E9A}" destId="{2BEBBE6B-2C00-4381-A6D2-6655FB2F13A8}" srcOrd="0" destOrd="0" presId="urn:microsoft.com/office/officeart/2008/layout/VerticalCurvedList"/>
    <dgm:cxn modelId="{DF3B1EE6-2315-4F5E-9D09-80CBC5C76CFF}" type="presParOf" srcId="{8016F163-8750-4D4D-A604-F6FD3953B432}" destId="{FE604D0D-118F-4A53-AD94-1C3EDB770EFA}" srcOrd="5" destOrd="0" presId="urn:microsoft.com/office/officeart/2008/layout/VerticalCurvedList"/>
    <dgm:cxn modelId="{CF4D80A6-1096-4AE9-92B1-F3D3963B3FE3}" type="presParOf" srcId="{8016F163-8750-4D4D-A604-F6FD3953B432}" destId="{4D432BA6-5766-43BE-B856-C737658BFA61}" srcOrd="6" destOrd="0" presId="urn:microsoft.com/office/officeart/2008/layout/VerticalCurvedList"/>
    <dgm:cxn modelId="{4C692E27-36E4-41F4-8B5C-D4EEA77754B3}" type="presParOf" srcId="{4D432BA6-5766-43BE-B856-C737658BFA61}" destId="{36F55870-1605-449E-A475-3B61A12A45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2688C-FD02-4E9D-A34D-2E1F5A49D5FE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24A61-F432-467F-9062-1436331063D0}">
      <dsp:nvSpPr>
        <dsp:cNvPr id="0" name=""/>
        <dsp:cNvSpPr/>
      </dsp:nvSpPr>
      <dsp:spPr>
        <a:xfrm>
          <a:off x="752110" y="541866"/>
          <a:ext cx="757416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Train 1 Million Farmers</a:t>
          </a:r>
        </a:p>
      </dsp:txBody>
      <dsp:txXfrm>
        <a:off x="752110" y="541866"/>
        <a:ext cx="7574161" cy="1083733"/>
      </dsp:txXfrm>
    </dsp:sp>
    <dsp:sp modelId="{68D338AB-7B53-4E42-A33F-56EC8EA8ADA8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15122-75C0-4976-AE70-7DC48172E984}">
      <dsp:nvSpPr>
        <dsp:cNvPr id="0" name=""/>
        <dsp:cNvSpPr/>
      </dsp:nvSpPr>
      <dsp:spPr>
        <a:xfrm>
          <a:off x="1146048" y="2167466"/>
          <a:ext cx="718022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Reduce agricultural waste by 30% </a:t>
          </a:r>
        </a:p>
      </dsp:txBody>
      <dsp:txXfrm>
        <a:off x="1146048" y="2167466"/>
        <a:ext cx="7180224" cy="1083733"/>
      </dsp:txXfrm>
    </dsp:sp>
    <dsp:sp modelId="{2BEBBE6B-2C00-4381-A6D2-6655FB2F13A8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04D0D-118F-4A53-AD94-1C3EDB770EFA}">
      <dsp:nvSpPr>
        <dsp:cNvPr id="0" name=""/>
        <dsp:cNvSpPr/>
      </dsp:nvSpPr>
      <dsp:spPr>
        <a:xfrm>
          <a:off x="752110" y="3793066"/>
          <a:ext cx="757416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Job creation for 100 Youths</a:t>
          </a:r>
          <a:endParaRPr lang="en-US" sz="3400" kern="1200" dirty="0"/>
        </a:p>
      </dsp:txBody>
      <dsp:txXfrm>
        <a:off x="752110" y="3793066"/>
        <a:ext cx="7574161" cy="1083733"/>
      </dsp:txXfrm>
    </dsp:sp>
    <dsp:sp modelId="{36F55870-1605-449E-A475-3B61A12A45B4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698" y="0"/>
            <a:ext cx="2984871" cy="50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GB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60347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880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489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302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207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4049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3500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15:notes"/>
          <p:cNvSpPr txBox="1">
            <a:spLocks noGrp="1"/>
          </p:cNvSpPr>
          <p:nvPr>
            <p:ph type="sldNum" idx="12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57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83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437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023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9212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0783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440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7809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090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with picture">
  <p:cSld name="Quote slide with picture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7"/>
          <p:cNvSpPr txBox="1"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prstGeom prst="rect">
            <a:avLst/>
          </a:prstGeom>
          <a:solidFill>
            <a:schemeClr val="lt1">
              <a:alpha val="94509"/>
            </a:schemeClr>
          </a:solidFill>
          <a:ln>
            <a:noFill/>
          </a:ln>
        </p:spPr>
        <p:txBody>
          <a:bodyPr spcFirstLastPara="1" wrap="square" lIns="457200" tIns="45700" rIns="457200" bIns="2331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3 column">
  <p:cSld name="Comparison 3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3"/>
          </p:nvPr>
        </p:nvSpPr>
        <p:spPr>
          <a:xfrm>
            <a:off x="445312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body" idx="4"/>
          </p:nvPr>
        </p:nvSpPr>
        <p:spPr>
          <a:xfrm>
            <a:off x="445312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26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5"/>
          </p:nvPr>
        </p:nvSpPr>
        <p:spPr>
          <a:xfrm>
            <a:off x="8065008" y="1681163"/>
            <a:ext cx="3291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6"/>
          </p:nvPr>
        </p:nvSpPr>
        <p:spPr>
          <a:xfrm>
            <a:off x="8065008" y="2505075"/>
            <a:ext cx="3291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2 medium pictures">
  <p:cSld name="Title and Content with 2 medium picture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>
            <a:spLocks noGrp="1"/>
          </p:cNvSpPr>
          <p:nvPr>
            <p:ph type="pic" idx="2"/>
          </p:nvPr>
        </p:nvSpPr>
        <p:spPr>
          <a:xfrm>
            <a:off x="7901259" y="2727729"/>
            <a:ext cx="4290740" cy="4130271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"/>
          <p:cNvSpPr>
            <a:spLocks noGrp="1"/>
          </p:cNvSpPr>
          <p:nvPr>
            <p:ph type="pic" idx="3"/>
          </p:nvPr>
        </p:nvSpPr>
        <p:spPr>
          <a:xfrm>
            <a:off x="6261609" y="0"/>
            <a:ext cx="3519311" cy="3007909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/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7"/>
          <p:cNvSpPr/>
          <p:nvPr/>
        </p:nvSpPr>
        <p:spPr>
          <a:xfrm rot="-6040930" flipH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841248" y="1828800"/>
            <a:ext cx="5093208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8"/>
          <p:cNvSpPr/>
          <p:nvPr/>
        </p:nvSpPr>
        <p:spPr>
          <a:xfrm flipH="1">
            <a:off x="530529" y="0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8"/>
          <p:cNvSpPr/>
          <p:nvPr/>
        </p:nvSpPr>
        <p:spPr>
          <a:xfrm flipH="1">
            <a:off x="3961511" y="-1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8"/>
          <p:cNvSpPr/>
          <p:nvPr/>
        </p:nvSpPr>
        <p:spPr>
          <a:xfrm flipH="1">
            <a:off x="0" y="2936831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8"/>
          <p:cNvSpPr/>
          <p:nvPr/>
        </p:nvSpPr>
        <p:spPr>
          <a:xfrm flipH="1">
            <a:off x="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8"/>
          <p:cNvSpPr/>
          <p:nvPr/>
        </p:nvSpPr>
        <p:spPr>
          <a:xfrm flipH="1">
            <a:off x="340505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/>
          <p:nvPr/>
        </p:nvSpPr>
        <p:spPr>
          <a:xfrm flipH="1">
            <a:off x="4132972" y="6258755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dt" idx="10"/>
          </p:nvPr>
        </p:nvSpPr>
        <p:spPr>
          <a:xfrm>
            <a:off x="1682496" y="6356350"/>
            <a:ext cx="1545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ftr" idx="11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ldNum" idx="12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6665976" y="2551176"/>
            <a:ext cx="4709160" cy="1755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9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30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31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32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/>
          <p:nvPr/>
        </p:nvSpPr>
        <p:spPr>
          <a:xfrm>
            <a:off x="4000500" y="1087403"/>
            <a:ext cx="8191500" cy="5770597"/>
          </a:xfrm>
          <a:custGeom>
            <a:avLst/>
            <a:gdLst/>
            <a:ahLst/>
            <a:cxnLst/>
            <a:rect l="l" t="t" r="r" b="b"/>
            <a:pathLst>
              <a:path w="8191500" h="5770597" extrusionOk="0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18"/>
          <p:cNvCxnSpPr/>
          <p:nvPr/>
        </p:nvCxnSpPr>
        <p:spPr>
          <a:xfrm>
            <a:off x="406241" y="183933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8"/>
          <p:cNvSpPr/>
          <p:nvPr/>
        </p:nvSpPr>
        <p:spPr>
          <a:xfrm>
            <a:off x="5292348" y="1"/>
            <a:ext cx="2279742" cy="1267785"/>
          </a:xfrm>
          <a:custGeom>
            <a:avLst/>
            <a:gdLst/>
            <a:ahLst/>
            <a:cxnLst/>
            <a:rect l="l" t="t" r="r" b="b"/>
            <a:pathLst>
              <a:path w="2279742" h="1267785" extrusionOk="0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8"/>
          <p:cNvSpPr/>
          <p:nvPr/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8"/>
          <p:cNvSpPr/>
          <p:nvPr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8"/>
          <p:cNvSpPr/>
          <p:nvPr/>
        </p:nvSpPr>
        <p:spPr>
          <a:xfrm flipH="1">
            <a:off x="0" y="2949740"/>
            <a:ext cx="1186451" cy="1771650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8"/>
          <p:cNvSpPr/>
          <p:nvPr/>
        </p:nvSpPr>
        <p:spPr>
          <a:xfrm rot="-5400000">
            <a:off x="1539683" y="4203427"/>
            <a:ext cx="4083433" cy="4083433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4" name="Google Shape;3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6650" y="6297884"/>
            <a:ext cx="1980000" cy="4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1"/>
          </p:nvPr>
        </p:nvSpPr>
        <p:spPr>
          <a:xfrm>
            <a:off x="1136904" y="1136650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19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9"/>
          <p:cNvSpPr/>
          <p:nvPr/>
        </p:nvSpPr>
        <p:spPr>
          <a:xfrm flipH="1">
            <a:off x="0" y="5786302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19"/>
          <p:cNvPicPr preferRelativeResize="0"/>
          <p:nvPr/>
        </p:nvPicPr>
        <p:blipFill rotWithShape="1">
          <a:blip r:embed="rId2">
            <a:alphaModFix/>
          </a:blip>
          <a:srcRect b="16235"/>
          <a:stretch/>
        </p:blipFill>
        <p:spPr>
          <a:xfrm>
            <a:off x="5535838" y="5721350"/>
            <a:ext cx="1374325" cy="63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0"/>
          <p:cNvSpPr/>
          <p:nvPr/>
        </p:nvSpPr>
        <p:spPr>
          <a:xfrm rot="-1790889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0"/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5788152" y="1527048"/>
            <a:ext cx="5111496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 small pictures">
  <p:cSld name="Title and Content 2 small picture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>
            <a:spLocks noGrp="1"/>
          </p:cNvSpPr>
          <p:nvPr>
            <p:ph type="pic" idx="2"/>
          </p:nvPr>
        </p:nvSpPr>
        <p:spPr>
          <a:xfrm>
            <a:off x="7200479" y="1150210"/>
            <a:ext cx="2207046" cy="220417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1"/>
          <p:cNvSpPr>
            <a:spLocks noGrp="1"/>
          </p:cNvSpPr>
          <p:nvPr>
            <p:ph type="pic" idx="3"/>
          </p:nvPr>
        </p:nvSpPr>
        <p:spPr>
          <a:xfrm>
            <a:off x="8444632" y="2579683"/>
            <a:ext cx="3096807" cy="3096807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539496" y="1825625"/>
            <a:ext cx="5806440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21"/>
          <p:cNvSpPr/>
          <p:nvPr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1"/>
          <p:cNvSpPr/>
          <p:nvPr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/>
          <p:nvPr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2"/>
          <p:cNvSpPr/>
          <p:nvPr/>
        </p:nvSpPr>
        <p:spPr>
          <a:xfrm rot="-1577571" flipH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>
                <a:alpha val="94509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2"/>
          <p:cNvSpPr/>
          <p:nvPr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2"/>
          <p:cNvSpPr txBox="1"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23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3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>
            <a:off x="838200" y="1911096"/>
            <a:ext cx="105156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24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4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5"/>
          <p:cNvSpPr/>
          <p:nvPr/>
        </p:nvSpPr>
        <p:spPr>
          <a:xfrm rot="-54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5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6"/>
          <p:cNvSpPr txBox="1"/>
          <p:nvPr/>
        </p:nvSpPr>
        <p:spPr>
          <a:xfrm>
            <a:off x="526800" y="5598040"/>
            <a:ext cx="2800447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ACBABD"/>
                </a:solidFill>
                <a:latin typeface="Arial"/>
                <a:ea typeface="Arial"/>
                <a:cs typeface="Arial"/>
                <a:sym typeface="Arial"/>
              </a:rPr>
              <a:t>Freetownpitchnight.com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373800" y="5598040"/>
            <a:ext cx="1980000" cy="4801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 txBox="1">
            <a:spLocks noGrp="1"/>
          </p:cNvSpPr>
          <p:nvPr>
            <p:ph type="title"/>
          </p:nvPr>
        </p:nvSpPr>
        <p:spPr>
          <a:xfrm>
            <a:off x="3111500" y="370600"/>
            <a:ext cx="6559550" cy="5923842"/>
          </a:xfrm>
          <a:prstGeom prst="rect">
            <a:avLst/>
          </a:prstGeom>
          <a:solidFill>
            <a:schemeClr val="lt1">
              <a:alpha val="94509"/>
            </a:schemeClr>
          </a:solidFill>
          <a:ln>
            <a:noFill/>
          </a:ln>
        </p:spPr>
        <p:txBody>
          <a:bodyPr spcFirstLastPara="1" wrap="square" lIns="457200" tIns="45700" rIns="457200" bIns="2331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GB" b="1"/>
              <a:t>Entrepreneurship is for everyone</a:t>
            </a:r>
            <a:r>
              <a:rPr lang="en-GB"/>
              <a:t>'..</a:t>
            </a:r>
            <a:endParaRPr/>
          </a:p>
        </p:txBody>
      </p:sp>
      <p:sp>
        <p:nvSpPr>
          <p:cNvPr id="171" name="Google Shape;171;p1"/>
          <p:cNvSpPr/>
          <p:nvPr/>
        </p:nvSpPr>
        <p:spPr>
          <a:xfrm rot="-1433260" flipH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 cmpd="sng">
            <a:solidFill>
              <a:schemeClr val="accent4">
                <a:alpha val="94509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Calibri"/>
                <a:ea typeface="Calibri"/>
                <a:cs typeface="Calibri"/>
                <a:sym typeface="Calibri"/>
              </a:rPr>
              <a:t>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313" y="1477844"/>
            <a:ext cx="9829800" cy="3859742"/>
          </a:xfrm>
        </p:spPr>
        <p:txBody>
          <a:bodyPr/>
          <a:lstStyle/>
          <a:p>
            <a:r>
              <a:rPr lang="en-US" sz="1800" dirty="0"/>
              <a:t>Plot Suitability Assessment with AI Image Analysis</a:t>
            </a:r>
          </a:p>
          <a:p>
            <a:r>
              <a:rPr lang="en-US" sz="1800" dirty="0"/>
              <a:t>Personalized Crop Learning and Community Support</a:t>
            </a:r>
          </a:p>
          <a:p>
            <a:r>
              <a:rPr lang="en-US" sz="1800" dirty="0"/>
              <a:t>Soil Quality Testing with AI Analysis</a:t>
            </a:r>
          </a:p>
          <a:p>
            <a:r>
              <a:rPr lang="en-US" sz="1800" dirty="0"/>
              <a:t>Pest and Disease Detection with AI Image Recognition</a:t>
            </a:r>
          </a:p>
          <a:p>
            <a:r>
              <a:rPr lang="en-US" sz="1800" dirty="0"/>
              <a:t>Crop Calendar and Weather Forecast Integration</a:t>
            </a:r>
          </a:p>
          <a:p>
            <a:r>
              <a:rPr lang="en-US" sz="1800" dirty="0"/>
              <a:t>Voice-Based Agricultural Support for Non-Literate Users</a:t>
            </a:r>
          </a:p>
          <a:p>
            <a:r>
              <a:rPr lang="en-US" sz="1800" dirty="0"/>
              <a:t>Community Knowledge Sharing</a:t>
            </a:r>
          </a:p>
          <a:p>
            <a:r>
              <a:rPr lang="en-US" sz="1800" dirty="0"/>
              <a:t>Smart Fertilizer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4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04" y="0"/>
            <a:ext cx="10515600" cy="1325563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" y="1139031"/>
            <a:ext cx="4419600" cy="441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04" y="15081"/>
            <a:ext cx="56769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04" y="0"/>
            <a:ext cx="10515600" cy="1325563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22" y="323849"/>
            <a:ext cx="5406231" cy="54062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" y="862013"/>
            <a:ext cx="5676899" cy="5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2027E8-D8C3-E601-13B7-F824E43E3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03B15A1-E1CB-ABEE-0CB1-FC0EFCF617B9}"/>
              </a:ext>
            </a:extLst>
          </p:cNvPr>
          <p:cNvSpPr txBox="1">
            <a:spLocks/>
          </p:cNvSpPr>
          <p:nvPr/>
        </p:nvSpPr>
        <p:spPr>
          <a:xfrm>
            <a:off x="45110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How it 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8D70B5B-C35D-AC93-7E8E-E4D5F3F2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7" y="937683"/>
            <a:ext cx="5418667" cy="541866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76B34F2-CE73-353F-08A1-33BD2A121078}"/>
              </a:ext>
            </a:extLst>
          </p:cNvPr>
          <p:cNvSpPr/>
          <p:nvPr/>
        </p:nvSpPr>
        <p:spPr>
          <a:xfrm>
            <a:off x="7279341" y="805611"/>
            <a:ext cx="2474259" cy="945408"/>
          </a:xfrm>
          <a:prstGeom prst="roundRect">
            <a:avLst/>
          </a:prstGeom>
          <a:solidFill>
            <a:srgbClr val="4783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the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843E9683-CD4A-7A54-1B53-956BBD842F40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8516470" y="1751019"/>
            <a:ext cx="1" cy="66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CB9CCFD0-2E3C-C7EF-684B-0A4403C48610}"/>
              </a:ext>
            </a:extLst>
          </p:cNvPr>
          <p:cNvSpPr/>
          <p:nvPr/>
        </p:nvSpPr>
        <p:spPr>
          <a:xfrm>
            <a:off x="7112102" y="2387123"/>
            <a:ext cx="2808735" cy="1015200"/>
          </a:xfrm>
          <a:prstGeom prst="roundRect">
            <a:avLst/>
          </a:prstGeom>
          <a:solidFill>
            <a:srgbClr val="4783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Talk with the Krio speaking voice assistant agent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AC4E1EDD-2463-3A2B-8157-CA6178DB6178}"/>
              </a:ext>
            </a:extLst>
          </p:cNvPr>
          <p:cNvSpPr/>
          <p:nvPr/>
        </p:nvSpPr>
        <p:spPr>
          <a:xfrm>
            <a:off x="6686404" y="3946080"/>
            <a:ext cx="3467100" cy="1325563"/>
          </a:xfrm>
          <a:prstGeom prst="roundRect">
            <a:avLst/>
          </a:prstGeom>
          <a:solidFill>
            <a:srgbClr val="4783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instant recommendations and modern farming techniques without the literacy barrier.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0E20C359-945D-0332-FA9F-55F97B186594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flipH="1">
            <a:off x="8419954" y="3402323"/>
            <a:ext cx="96516" cy="54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Impact</a:t>
            </a:r>
            <a:endParaRPr dirty="0"/>
          </a:p>
        </p:txBody>
      </p:sp>
      <p:sp>
        <p:nvSpPr>
          <p:cNvPr id="232" name="Google Shape;232;p8"/>
          <p:cNvSpPr txBox="1">
            <a:spLocks noGrp="1"/>
          </p:cNvSpPr>
          <p:nvPr>
            <p:ph type="body" idx="1"/>
          </p:nvPr>
        </p:nvSpPr>
        <p:spPr>
          <a:xfrm>
            <a:off x="-1379537" y="-3168955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By 2030, </a:t>
            </a:r>
            <a:r>
              <a:rPr lang="en-US" sz="2000" dirty="0" err="1"/>
              <a:t>FarmWise</a:t>
            </a:r>
            <a:r>
              <a:rPr lang="en-US" sz="2000" dirty="0"/>
              <a:t> aims to:</a:t>
            </a:r>
          </a:p>
          <a:p>
            <a:pPr marL="0" lvl="0" indent="0">
              <a:buNone/>
            </a:pPr>
            <a:r>
              <a:rPr lang="en-US" sz="2000" dirty="0"/>
              <a:t>● Train over 1 million farmers globally through its AI-powered education tools.</a:t>
            </a:r>
          </a:p>
          <a:p>
            <a:pPr marL="0" lvl="0" indent="0">
              <a:buNone/>
            </a:pPr>
            <a:r>
              <a:rPr lang="en-US" sz="2000" dirty="0"/>
              <a:t>● Reduce agricultural waste by 30% in communities it serves.</a:t>
            </a:r>
          </a:p>
          <a:p>
            <a:pPr marL="0" lvl="0" indent="0">
              <a:buNone/>
            </a:pPr>
            <a:r>
              <a:rPr lang="en-US" sz="2000" dirty="0"/>
              <a:t>● Promote sustainable farming practices in every part of SierraLeone.</a:t>
            </a:r>
          </a:p>
          <a:p>
            <a:pPr marL="0" lv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Job Creation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33" name="Google Shape;2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888888"/>
              </a:solidFill>
            </a:endParaRPr>
          </a:p>
        </p:txBody>
      </p:sp>
      <p:sp>
        <p:nvSpPr>
          <p:cNvPr id="234" name="Google Shape;2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35" name="Google Shape;2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14</a:t>
            </a:fld>
            <a:endParaRPr>
              <a:solidFill>
                <a:srgbClr val="888888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71343903"/>
              </p:ext>
            </p:extLst>
          </p:nvPr>
        </p:nvGraphicFramePr>
        <p:xfrm>
          <a:off x="3790950" y="123462"/>
          <a:ext cx="840105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25428" y="1380392"/>
            <a:ext cx="1876424" cy="2394358"/>
            <a:chOff x="5582019" y="887104"/>
            <a:chExt cx="1285646" cy="16405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5" r="38428" b="49553"/>
            <a:stretch/>
          </p:blipFill>
          <p:spPr>
            <a:xfrm>
              <a:off x="5582019" y="887104"/>
              <a:ext cx="1285646" cy="15421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50279" r="12557" b="27392"/>
            <a:stretch/>
          </p:blipFill>
          <p:spPr>
            <a:xfrm>
              <a:off x="5733764" y="2330986"/>
              <a:ext cx="1133901" cy="19663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" t="11443" r="502" b="1808"/>
          <a:stretch/>
        </p:blipFill>
        <p:spPr>
          <a:xfrm>
            <a:off x="2415920" y="3170101"/>
            <a:ext cx="2888937" cy="2785835"/>
          </a:xfrm>
          <a:prstGeom prst="flowChartConnector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4" b="14921"/>
          <a:stretch/>
        </p:blipFill>
        <p:spPr>
          <a:xfrm>
            <a:off x="2900921" y="1405249"/>
            <a:ext cx="2763267" cy="2729153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5" y="-23195"/>
            <a:ext cx="2007002" cy="2004614"/>
          </a:xfrm>
          <a:prstGeom prst="flowChartConnector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381000" y="-1491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Competitive Advantage</a:t>
            </a:r>
            <a:endParaRPr dirty="0"/>
          </a:p>
        </p:txBody>
      </p:sp>
      <p:sp>
        <p:nvSpPr>
          <p:cNvPr id="242" name="Google Shape;2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43" name="Google Shape;2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44" name="Google Shape;2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15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408107" y="704100"/>
            <a:ext cx="355101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Localized and Inclusive Solutions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Real-time AI-Driven Insights specific to farmers environment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Comprehensive Platform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Personalized Curriculum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Focus on sustainability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277976"/>
              </p:ext>
            </p:extLst>
          </p:nvPr>
        </p:nvGraphicFramePr>
        <p:xfrm>
          <a:off x="476250" y="933449"/>
          <a:ext cx="11416285" cy="44757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10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497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54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85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Features</a:t>
                      </a:r>
                      <a:endParaRPr lang="en-US" sz="16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FarmWise</a:t>
                      </a:r>
                      <a:endParaRPr lang="en-US" dirty="0"/>
                    </a:p>
                  </a:txBody>
                  <a:tcPr anchor="ctr">
                    <a:solidFill>
                      <a:srgbClr val="6896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Competitors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Localized &amp; Inclusive Solutions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00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Affordable &amp; Scalable Model</a:t>
                      </a:r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AI-Powered Precision Farming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850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Sustainability-Driven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8500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Community &amp; Data-Driven Insights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64" y="1558552"/>
            <a:ext cx="814206" cy="7297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38" y="1322869"/>
            <a:ext cx="1173875" cy="11738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07" y="3581267"/>
            <a:ext cx="768022" cy="6883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34" y="2910511"/>
            <a:ext cx="759584" cy="6807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91" y="5056904"/>
            <a:ext cx="833517" cy="74703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36" y="4353009"/>
            <a:ext cx="778521" cy="6977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554" y="2685316"/>
            <a:ext cx="1295132" cy="12951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23" y="3440389"/>
            <a:ext cx="1277117" cy="12771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352" y="4128305"/>
            <a:ext cx="1210689" cy="121068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57" y="4796016"/>
            <a:ext cx="1268813" cy="1268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EDEDC-63DB-835F-A889-D471875C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196BFD-A403-95A0-1963-89F76535F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D29D1338-D269-5299-D667-E69219D77745}"/>
              </a:ext>
            </a:extLst>
          </p:cNvPr>
          <p:cNvSpPr/>
          <p:nvPr/>
        </p:nvSpPr>
        <p:spPr>
          <a:xfrm>
            <a:off x="681317" y="2143406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21Days Free Trial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019098C-3F87-E182-406D-99E301ECDCBD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510117" y="1541929"/>
            <a:ext cx="2151530" cy="151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F68FDCA7-CD68-9435-7EA6-ADBEB0F66E2B}"/>
              </a:ext>
            </a:extLst>
          </p:cNvPr>
          <p:cNvSpPr/>
          <p:nvPr/>
        </p:nvSpPr>
        <p:spPr>
          <a:xfrm>
            <a:off x="4661647" y="337564"/>
            <a:ext cx="2814918" cy="13513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Premium </a:t>
            </a:r>
            <a:r>
              <a:rPr lang="en-US" sz="2800" dirty="0" err="1"/>
              <a:t>IoT</a:t>
            </a:r>
            <a:r>
              <a:rPr lang="en-US" sz="2800" dirty="0"/>
              <a:t> Solutions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3C93BF56-C221-544D-1641-AC02C5E54FD1}"/>
              </a:ext>
            </a:extLst>
          </p:cNvPr>
          <p:cNvSpPr/>
          <p:nvPr/>
        </p:nvSpPr>
        <p:spPr>
          <a:xfrm>
            <a:off x="8783798" y="1055467"/>
            <a:ext cx="3379695" cy="132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Analytics and Insights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A64DA5D-3F7D-B9EB-4C49-E3732B817FEA}"/>
              </a:ext>
            </a:extLst>
          </p:cNvPr>
          <p:cNvSpPr/>
          <p:nvPr/>
        </p:nvSpPr>
        <p:spPr>
          <a:xfrm>
            <a:off x="6217023" y="3013803"/>
            <a:ext cx="3379695" cy="1325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Enterprise Solution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C3CF56D2-483E-366F-A52A-C68EF90CD66F}"/>
              </a:ext>
            </a:extLst>
          </p:cNvPr>
          <p:cNvSpPr/>
          <p:nvPr/>
        </p:nvSpPr>
        <p:spPr>
          <a:xfrm>
            <a:off x="2059640" y="4604978"/>
            <a:ext cx="3623984" cy="11862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Educational Content Sponsorship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F35FE88-5F34-4B69-2413-8E10A56B9DFB}"/>
              </a:ext>
            </a:extLst>
          </p:cNvPr>
          <p:cNvCxnSpPr>
            <a:cxnSpLocks/>
          </p:cNvCxnSpPr>
          <p:nvPr/>
        </p:nvCxnSpPr>
        <p:spPr>
          <a:xfrm flipV="1">
            <a:off x="2059640" y="2023984"/>
            <a:ext cx="6724158" cy="121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2041660-12D4-FABC-F0A9-B91D50850BA7}"/>
              </a:ext>
            </a:extLst>
          </p:cNvPr>
          <p:cNvCxnSpPr>
            <a:cxnSpLocks/>
          </p:cNvCxnSpPr>
          <p:nvPr/>
        </p:nvCxnSpPr>
        <p:spPr>
          <a:xfrm>
            <a:off x="2212040" y="3388498"/>
            <a:ext cx="4242548" cy="58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484BF1B0-565F-744C-5DF7-461C0B1FE222}"/>
              </a:ext>
            </a:extLst>
          </p:cNvPr>
          <p:cNvCxnSpPr>
            <a:cxnSpLocks/>
          </p:cNvCxnSpPr>
          <p:nvPr/>
        </p:nvCxnSpPr>
        <p:spPr>
          <a:xfrm>
            <a:off x="2364440" y="3540898"/>
            <a:ext cx="468407" cy="1325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3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Traction &amp; Milestone</a:t>
            </a:r>
            <a:endParaRPr dirty="0"/>
          </a:p>
        </p:txBody>
      </p:sp>
      <p:sp>
        <p:nvSpPr>
          <p:cNvPr id="259" name="Google Shape;259;p11"/>
          <p:cNvSpPr txBox="1">
            <a:spLocks noGrp="1"/>
          </p:cNvSpPr>
          <p:nvPr>
            <p:ph type="body" idx="1"/>
          </p:nvPr>
        </p:nvSpPr>
        <p:spPr>
          <a:xfrm>
            <a:off x="13405757" y="-3382169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Font typeface="Courier New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Website Launch https://farmwise.davidconteh.engineer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Mobile App Development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Product Validation with 4 farmers so far.</a:t>
            </a:r>
            <a:endParaRPr sz="3200" dirty="0"/>
          </a:p>
        </p:txBody>
      </p:sp>
      <p:sp>
        <p:nvSpPr>
          <p:cNvPr id="260" name="Google Shape;26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888888"/>
              </a:solidFill>
            </a:endParaRPr>
          </a:p>
        </p:txBody>
      </p:sp>
      <p:sp>
        <p:nvSpPr>
          <p:cNvPr id="261" name="Google Shape;26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62" name="Google Shape;26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17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919514" y="1465829"/>
            <a:ext cx="2119086" cy="1582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Website Launch</a:t>
            </a:r>
            <a:endParaRPr lang="en-US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7415639" y="1640000"/>
            <a:ext cx="2420257" cy="14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Mobile App Development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25696" y="3731474"/>
            <a:ext cx="2743200" cy="1654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Product Validation With 4 Farmers so far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732212" y="880063"/>
            <a:ext cx="1876424" cy="2394358"/>
            <a:chOff x="5582019" y="887104"/>
            <a:chExt cx="1285646" cy="164051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5" r="38428" b="49553"/>
            <a:stretch/>
          </p:blipFill>
          <p:spPr>
            <a:xfrm>
              <a:off x="5582019" y="887104"/>
              <a:ext cx="1285646" cy="154219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50279" r="12557" b="27392"/>
            <a:stretch/>
          </p:blipFill>
          <p:spPr>
            <a:xfrm>
              <a:off x="5733764" y="2330986"/>
              <a:ext cx="1133901" cy="1966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Team</a:t>
            </a:r>
            <a:endParaRPr dirty="0"/>
          </a:p>
        </p:txBody>
      </p:sp>
      <p:sp>
        <p:nvSpPr>
          <p:cNvPr id="268" name="Google Shape;268;p12"/>
          <p:cNvSpPr txBox="1">
            <a:spLocks noGrp="1"/>
          </p:cNvSpPr>
          <p:nvPr>
            <p:ph type="body" idx="1"/>
          </p:nvPr>
        </p:nvSpPr>
        <p:spPr>
          <a:xfrm>
            <a:off x="722376" y="1499129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1600" b="1" dirty="0"/>
              <a:t>The Minds Behind the Mission</a:t>
            </a:r>
            <a:endParaRPr lang="en-US" sz="1600" dirty="0"/>
          </a:p>
          <a:p>
            <a:endParaRPr lang="en-US" sz="1600" dirty="0"/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269" name="Google Shape;26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70" name="Google Shape;27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71" name="Google Shape;27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18</a:t>
            </a:fld>
            <a:endParaRPr dirty="0">
              <a:solidFill>
                <a:srgbClr val="88888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35" y="2451905"/>
            <a:ext cx="1950333" cy="1950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03" y="2449428"/>
            <a:ext cx="1772221" cy="1952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5692" y="4562033"/>
            <a:ext cx="13372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David </a:t>
            </a:r>
            <a:r>
              <a:rPr lang="en-US" dirty="0" err="1"/>
              <a:t>Conteh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1" dirty="0"/>
              <a:t>Founder &amp; CEO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92788" y="4552855"/>
            <a:ext cx="1438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Lukman</a:t>
            </a:r>
            <a:r>
              <a:rPr lang="en-US" dirty="0"/>
              <a:t> </a:t>
            </a:r>
            <a:r>
              <a:rPr lang="en-US" dirty="0" err="1"/>
              <a:t>Aufbau</a:t>
            </a:r>
            <a:endParaRPr lang="en-US" dirty="0"/>
          </a:p>
          <a:p>
            <a:pPr algn="ctr"/>
            <a:r>
              <a:rPr lang="en-US" sz="1200" b="1" dirty="0"/>
              <a:t>COO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19439" y="455285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Maada</a:t>
            </a:r>
            <a:r>
              <a:rPr lang="en-US" dirty="0"/>
              <a:t> </a:t>
            </a:r>
            <a:r>
              <a:rPr lang="en-US" dirty="0" err="1"/>
              <a:t>Mansaray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CTO</a:t>
            </a:r>
            <a:endParaRPr lang="en-US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t="32637" r="265"/>
          <a:stretch/>
        </p:blipFill>
        <p:spPr>
          <a:xfrm>
            <a:off x="1405719" y="2449452"/>
            <a:ext cx="2176641" cy="2069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512201" y="1868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Financial Projections</a:t>
            </a:r>
            <a:endParaRPr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80" name="Google Shape;28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19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3" t="6321" b="3829"/>
          <a:stretch/>
        </p:blipFill>
        <p:spPr>
          <a:xfrm>
            <a:off x="7402773" y="968990"/>
            <a:ext cx="4270477" cy="4107977"/>
          </a:xfrm>
          <a:prstGeom prst="rect">
            <a:avLst/>
          </a:prstGeom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41815052"/>
              </p:ext>
            </p:extLst>
          </p:nvPr>
        </p:nvGraphicFramePr>
        <p:xfrm>
          <a:off x="512201" y="1009706"/>
          <a:ext cx="7186684" cy="4745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>
            <a:spLocks noGrp="1"/>
          </p:cNvSpPr>
          <p:nvPr>
            <p:ph type="ctrTitle"/>
          </p:nvPr>
        </p:nvSpPr>
        <p:spPr>
          <a:xfrm>
            <a:off x="4652772" y="2985447"/>
            <a:ext cx="7539228" cy="215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167"/>
              <a:buFont typeface="Helvetica Neue"/>
              <a:buNone/>
            </a:pPr>
            <a:r>
              <a:rPr lang="en-GB" sz="4900" dirty="0">
                <a:solidFill>
                  <a:schemeClr val="lt1"/>
                </a:solidFill>
              </a:rPr>
              <a:t>Freetown Pitch Night</a:t>
            </a:r>
            <a:r>
              <a:rPr lang="en-GB" dirty="0">
                <a:solidFill>
                  <a:srgbClr val="0C0C0C"/>
                </a:solidFill>
              </a:rPr>
              <a:t/>
            </a:r>
            <a:br>
              <a:rPr lang="en-GB" dirty="0">
                <a:solidFill>
                  <a:srgbClr val="0C0C0C"/>
                </a:solidFill>
              </a:rPr>
            </a:br>
            <a:r>
              <a:rPr lang="en-GB" sz="4000" dirty="0">
                <a:solidFill>
                  <a:schemeClr val="lt1"/>
                </a:solidFill>
              </a:rPr>
              <a:t>Theme: </a:t>
            </a:r>
            <a:r>
              <a:rPr lang="en-GB" sz="4000" dirty="0">
                <a:solidFill>
                  <a:srgbClr val="0C0C0C"/>
                </a:solidFill>
              </a:rPr>
              <a:t/>
            </a:r>
            <a:br>
              <a:rPr lang="en-GB" sz="4000" dirty="0">
                <a:solidFill>
                  <a:srgbClr val="0C0C0C"/>
                </a:solidFill>
              </a:rPr>
            </a:br>
            <a:r>
              <a:rPr lang="en-GB" sz="4000" dirty="0">
                <a:solidFill>
                  <a:schemeClr val="lt1"/>
                </a:solidFill>
              </a:rPr>
              <a:t>AI for Agriculture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79" name="Google Shape;179;p2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2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180" name="Google Shape;180;p2" descr="A logo with a colorful circ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00" y="53988"/>
            <a:ext cx="3924000" cy="137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 descr="Purple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2400" y="151937"/>
            <a:ext cx="4068000" cy="9864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20445" y="5550094"/>
            <a:ext cx="505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FarmWise</a:t>
            </a:r>
            <a:r>
              <a:rPr lang="en-US" dirty="0">
                <a:solidFill>
                  <a:schemeClr val="bg1"/>
                </a:solidFill>
              </a:rPr>
              <a:t>: Specialized AI for all farmers and aspiring farmers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9" t="3064" r="20688" b="13778"/>
          <a:stretch/>
        </p:blipFill>
        <p:spPr>
          <a:xfrm>
            <a:off x="2857499" y="0"/>
            <a:ext cx="8929479" cy="6858000"/>
          </a:xfrm>
          <a:prstGeom prst="rect">
            <a:avLst/>
          </a:prstGeom>
        </p:spPr>
      </p:pic>
      <p:sp>
        <p:nvSpPr>
          <p:cNvPr id="287" name="Google Shape;28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88" name="Google Shape;28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89" name="Google Shape;28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20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-2732861" y="-2262933"/>
            <a:ext cx="6314261" cy="178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Font typeface="Courier New"/>
              <a:buChar char="o"/>
            </a:pPr>
            <a:r>
              <a:rPr lang="en-US" sz="1800" dirty="0"/>
              <a:t>Be part of the </a:t>
            </a:r>
            <a:r>
              <a:rPr lang="en-US" sz="1800" dirty="0" err="1"/>
              <a:t>FarmWise</a:t>
            </a:r>
            <a:r>
              <a:rPr lang="en-US" sz="1800" dirty="0"/>
              <a:t> movement to transform agriculture through education while promoting sustainability. Whether you’re a farmer, educator, or sustainability advocate, your participation is key.</a:t>
            </a:r>
          </a:p>
          <a:p>
            <a:pPr marL="0" lvl="0" indent="0">
              <a:buNone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94087" y="1513267"/>
            <a:ext cx="2580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Together, we can build a smarter, </a:t>
            </a:r>
            <a:r>
              <a:rPr lang="en-US" sz="3600" dirty="0">
                <a:solidFill>
                  <a:srgbClr val="00B050"/>
                </a:solidFill>
              </a:rPr>
              <a:t>greener future</a:t>
            </a:r>
            <a:r>
              <a:rPr lang="en-US" sz="3600" dirty="0"/>
              <a:t>. </a:t>
            </a:r>
          </a:p>
          <a:p>
            <a:endParaRPr lang="en-US" sz="3600" dirty="0"/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594087" y="1877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The Ask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5" descr="boy playing in playground in front of apartment building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>
            <a:spLocks noGrp="1"/>
          </p:cNvSpPr>
          <p:nvPr>
            <p:ph type="title"/>
          </p:nvPr>
        </p:nvSpPr>
        <p:spPr>
          <a:xfrm>
            <a:off x="3111500" y="370600"/>
            <a:ext cx="6559550" cy="5923842"/>
          </a:xfrm>
          <a:prstGeom prst="rect">
            <a:avLst/>
          </a:prstGeom>
          <a:solidFill>
            <a:schemeClr val="lt1">
              <a:alpha val="94509"/>
            </a:schemeClr>
          </a:solidFill>
          <a:ln>
            <a:noFill/>
          </a:ln>
        </p:spPr>
        <p:txBody>
          <a:bodyPr spcFirstLastPara="1" wrap="square" lIns="457200" tIns="45700" rIns="457200" bIns="2331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GB" b="1" dirty="0"/>
              <a:t>Entrepreneurship is for everyone</a:t>
            </a:r>
            <a:r>
              <a:rPr lang="en-GB" dirty="0"/>
              <a:t>'..</a:t>
            </a:r>
            <a:endParaRPr dirty="0"/>
          </a:p>
        </p:txBody>
      </p:sp>
      <p:sp>
        <p:nvSpPr>
          <p:cNvPr id="297" name="Google Shape;297;p15"/>
          <p:cNvSpPr/>
          <p:nvPr/>
        </p:nvSpPr>
        <p:spPr>
          <a:xfrm rot="-1433260" flipH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 cmpd="sng">
            <a:solidFill>
              <a:schemeClr val="accent4">
                <a:alpha val="94509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GEW Sierra Leone 2024</a:t>
            </a:r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4219" y="1045859"/>
            <a:ext cx="1794112" cy="151349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16190" y="-192931"/>
            <a:ext cx="1285646" cy="1640512"/>
            <a:chOff x="5582019" y="887104"/>
            <a:chExt cx="1285646" cy="16405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5" r="38428" b="49553"/>
            <a:stretch/>
          </p:blipFill>
          <p:spPr>
            <a:xfrm>
              <a:off x="5582019" y="887104"/>
              <a:ext cx="1285646" cy="154219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50279" r="12557" b="27392"/>
            <a:stretch/>
          </p:blipFill>
          <p:spPr>
            <a:xfrm>
              <a:off x="5733764" y="2330986"/>
              <a:ext cx="1133901" cy="19663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8176">
            <a:off x="3194473" y="1766336"/>
            <a:ext cx="2301939" cy="4660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3592">
            <a:off x="5928898" y="1735991"/>
            <a:ext cx="2335812" cy="4745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60" y="1098274"/>
            <a:ext cx="2768411" cy="5626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40" y="1586873"/>
            <a:ext cx="2335812" cy="4745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1714" y="1111109"/>
            <a:ext cx="27847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What</a:t>
            </a:r>
            <a:r>
              <a:rPr lang="en-US" sz="4400" dirty="0"/>
              <a:t> to 	</a:t>
            </a:r>
            <a:r>
              <a:rPr lang="en-US" sz="4400" dirty="0">
                <a:solidFill>
                  <a:schemeClr val="tx1"/>
                </a:solidFill>
              </a:rPr>
              <a:t>Plant? </a:t>
            </a:r>
            <a:r>
              <a:rPr lang="en-US" sz="4400" dirty="0">
                <a:solidFill>
                  <a:srgbClr val="92D050"/>
                </a:solidFill>
              </a:rPr>
              <a:t>When </a:t>
            </a:r>
            <a:r>
              <a:rPr lang="en-US" sz="4400" dirty="0"/>
              <a:t>to 	Plant? </a:t>
            </a:r>
            <a:r>
              <a:rPr lang="en-US" sz="4400" dirty="0">
                <a:solidFill>
                  <a:srgbClr val="00B050"/>
                </a:solidFill>
              </a:rPr>
              <a:t>How</a:t>
            </a:r>
            <a:r>
              <a:rPr lang="en-US" sz="4400" dirty="0"/>
              <a:t> to 	Plant?</a:t>
            </a:r>
          </a:p>
        </p:txBody>
      </p:sp>
    </p:spTree>
    <p:extLst>
      <p:ext uri="{BB962C8B-B14F-4D97-AF65-F5344CB8AC3E}">
        <p14:creationId xmlns:p14="http://schemas.microsoft.com/office/powerpoint/2010/main" val="1179936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Problem Statement</a:t>
            </a:r>
            <a:endParaRPr dirty="0"/>
          </a:p>
        </p:txBody>
      </p:sp>
      <p:sp>
        <p:nvSpPr>
          <p:cNvPr id="188" name="Google Shape;18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189" name="Google Shape;18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90" name="Google Shape;19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4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9496" y="1927257"/>
            <a:ext cx="4885899" cy="17878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Lack of access to timely and accurate agricultural information. </a:t>
            </a:r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67901" y="1073877"/>
            <a:ext cx="4885899" cy="17878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50800">
              <a:buSzPts val="2800"/>
            </a:pPr>
            <a:r>
              <a:rPr lang="en-US" sz="2400" dirty="0"/>
              <a:t>Insufficient localized tools for education and</a:t>
            </a:r>
          </a:p>
          <a:p>
            <a:pPr marL="228600" indent="-50800">
              <a:buSzPts val="2800"/>
            </a:pPr>
            <a:r>
              <a:rPr lang="en-US" sz="2400" dirty="0"/>
              <a:t>sustainable farming.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3071" y="3715113"/>
            <a:ext cx="4885899" cy="17878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50800">
              <a:buSzPts val="2800"/>
            </a:pPr>
            <a:r>
              <a:rPr lang="en-US" sz="2000" dirty="0"/>
              <a:t>Limited use of technology in small-scale farming to optimize yields and reduce waste.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>
            <a:spLocks noGrp="1"/>
          </p:cNvSpPr>
          <p:nvPr>
            <p:ph type="title"/>
          </p:nvPr>
        </p:nvSpPr>
        <p:spPr>
          <a:xfrm>
            <a:off x="469158" y="800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Our Solution</a:t>
            </a:r>
            <a:endParaRPr dirty="0"/>
          </a:p>
        </p:txBody>
      </p:sp>
      <p:sp>
        <p:nvSpPr>
          <p:cNvPr id="197" name="Google Shape;19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888888"/>
              </a:solidFill>
            </a:endParaRPr>
          </a:p>
        </p:txBody>
      </p:sp>
      <p:sp>
        <p:nvSpPr>
          <p:cNvPr id="198" name="Google Shape;19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199" name="Google Shape;19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5</a:t>
            </a:fld>
            <a:endParaRPr>
              <a:solidFill>
                <a:srgbClr val="888888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453177" y="-92374"/>
            <a:ext cx="1285646" cy="1640512"/>
            <a:chOff x="5582019" y="887104"/>
            <a:chExt cx="1285646" cy="1640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5" r="38428" b="49553"/>
            <a:stretch/>
          </p:blipFill>
          <p:spPr>
            <a:xfrm>
              <a:off x="5582019" y="887104"/>
              <a:ext cx="1285646" cy="15421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6" t="50279" r="12557" b="27392"/>
            <a:stretch/>
          </p:blipFill>
          <p:spPr>
            <a:xfrm>
              <a:off x="5733764" y="2330986"/>
              <a:ext cx="1133901" cy="19663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618" y="-937069"/>
            <a:ext cx="922065" cy="187413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0683" y="3533446"/>
            <a:ext cx="3200400" cy="145926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Tailored, localized educational tools with AI </a:t>
            </a:r>
            <a:r>
              <a:rPr lang="en-US" sz="1800" dirty="0" err="1"/>
              <a:t>chatbot</a:t>
            </a:r>
            <a:r>
              <a:rPr lang="en-US" sz="1800" dirty="0"/>
              <a:t> and voice assistance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3173" y="3156039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Powered Recommendations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576922" y="3548418"/>
            <a:ext cx="2965368" cy="142312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Real-time soil monitoring and precision farming tools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46911" y="3167748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IoT</a:t>
            </a:r>
            <a:r>
              <a:rPr lang="en-US" b="1" dirty="0"/>
              <a:t> Integration</a:t>
            </a:r>
          </a:p>
          <a:p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059606" y="1801504"/>
            <a:ext cx="0" cy="709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524836" y="2511188"/>
            <a:ext cx="353477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59606" y="1801504"/>
            <a:ext cx="0" cy="70968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524836" y="2511188"/>
            <a:ext cx="0" cy="70968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98128" y="3577588"/>
            <a:ext cx="3155671" cy="142312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/>
              <a:t>A space for farmers and aspiring farmers to connect, offer help and share knowledge to sustainable agricultural practices.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19535" y="3229479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FarmWise</a:t>
            </a:r>
            <a:r>
              <a:rPr lang="en-US" dirty="0"/>
              <a:t> Community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6059606" y="2511188"/>
            <a:ext cx="353477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059606" y="2406850"/>
            <a:ext cx="0" cy="70968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594376" y="2519795"/>
            <a:ext cx="0" cy="70968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body" idx="1"/>
          </p:nvPr>
        </p:nvSpPr>
        <p:spPr>
          <a:xfrm>
            <a:off x="1179576" y="1333499"/>
            <a:ext cx="9829800" cy="377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The Growing Demand for Sustainable Solutions</a:t>
            </a:r>
          </a:p>
          <a:p>
            <a:pPr marL="685800" lvl="1" indent="-228600">
              <a:spcBef>
                <a:spcPts val="0"/>
              </a:spcBef>
              <a:buFont typeface="Courier New"/>
              <a:buChar char="o"/>
            </a:pPr>
            <a:r>
              <a:rPr lang="en-GB" sz="2000" dirty="0">
                <a:latin typeface="Calibri"/>
                <a:cs typeface="Calibri"/>
                <a:sym typeface="Calibri"/>
              </a:rPr>
              <a:t>The demand for sustainable solutions is growing at an exponential rate because we all want to live in a safer and cleaner world.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"Market Potential in Sustainability and AI“</a:t>
            </a:r>
          </a:p>
          <a:p>
            <a:pPr marL="685800" lvl="1" indent="-228600">
              <a:spcBef>
                <a:spcPts val="1000"/>
              </a:spcBef>
              <a:buFont typeface="Courier New"/>
              <a:buChar char="o"/>
            </a:pPr>
            <a:r>
              <a:rPr lang="en-US" sz="2000" dirty="0">
                <a:latin typeface="Calibri"/>
                <a:cs typeface="Calibri"/>
                <a:sym typeface="Calibri"/>
              </a:rPr>
              <a:t>Artificial Intelligence is revolutionizing sustainable solutions by democratizing innovation.</a:t>
            </a:r>
            <a:r>
              <a:rPr lang="en-GB" sz="2000" dirty="0">
                <a:latin typeface="Calibri"/>
                <a:cs typeface="Calibri"/>
                <a:sym typeface="Calibri"/>
              </a:rPr>
              <a:t> </a:t>
            </a:r>
          </a:p>
          <a:p>
            <a:pPr marL="685800" lvl="1" indent="-228600">
              <a:spcBef>
                <a:spcPts val="1000"/>
              </a:spcBef>
              <a:buFont typeface="Courier New"/>
              <a:buChar char="o"/>
            </a:pPr>
            <a:endParaRPr lang="en-GB" sz="2000" dirty="0">
              <a:latin typeface="Calibri"/>
              <a:cs typeface="Calibri"/>
              <a:sym typeface="Calibri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GB" sz="2000" dirty="0">
              <a:latin typeface="Calibri"/>
              <a:cs typeface="Calibri"/>
              <a:sym typeface="Calibri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GB" sz="2000" dirty="0">
              <a:latin typeface="Calibri"/>
              <a:cs typeface="Calibri"/>
              <a:sym typeface="Calibri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GB" sz="2000" dirty="0">
              <a:latin typeface="Calibri"/>
              <a:cs typeface="Calibri"/>
              <a:sym typeface="Calibri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GB" sz="2000" dirty="0">
              <a:latin typeface="Calibri"/>
              <a:cs typeface="Calibri"/>
              <a:sym typeface="Calibri"/>
            </a:endParaRPr>
          </a:p>
          <a:p>
            <a:pPr marL="457200" lvl="1" indent="0">
              <a:spcBef>
                <a:spcPts val="1000"/>
              </a:spcBef>
              <a:buNone/>
            </a:pPr>
            <a:endParaRPr lang="en-GB" sz="2000" dirty="0">
              <a:latin typeface="Calibri"/>
              <a:cs typeface="Calibri"/>
              <a:sym typeface="Calibri"/>
            </a:endParaRPr>
          </a:p>
          <a:p>
            <a:pPr marL="228600" lvl="0" indent="-228600">
              <a:buFont typeface="Courier New"/>
              <a:buChar char="o"/>
            </a:pP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“Data-Driven Agriculture“</a:t>
            </a:r>
          </a:p>
          <a:p>
            <a:pPr marL="685800" lvl="1" indent="-228600">
              <a:buFont typeface="Courier New"/>
              <a:buChar char="o"/>
            </a:pPr>
            <a:r>
              <a:rPr lang="en-GB" sz="2000" dirty="0">
                <a:latin typeface="Calibri"/>
                <a:ea typeface="Calibri"/>
                <a:cs typeface="Calibri"/>
                <a:sym typeface="Calibri"/>
              </a:rPr>
              <a:t>The value of agricultural data is rising as farmers seek insights to improve productivity.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07" name="Google Shape;20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08" name="Google Shape;20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6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1" y="875104"/>
            <a:ext cx="10882081" cy="3358485"/>
          </a:xfrm>
          <a:prstGeom prst="rect">
            <a:avLst/>
          </a:prstGeom>
        </p:spPr>
      </p:pic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493776" y="2123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Market Opportunity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1057665"/>
            <a:ext cx="11309018" cy="5663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/>
              <a:t>Technology Overview</a:t>
            </a:r>
            <a:endParaRPr/>
          </a:p>
        </p:txBody>
      </p:sp>
      <p:sp>
        <p:nvSpPr>
          <p:cNvPr id="214" name="Google Shape;214;p6"/>
          <p:cNvSpPr txBox="1">
            <a:spLocks noGrp="1"/>
          </p:cNvSpPr>
          <p:nvPr>
            <p:ph type="body" idx="1"/>
          </p:nvPr>
        </p:nvSpPr>
        <p:spPr>
          <a:xfrm>
            <a:off x="1136904" y="1499128"/>
            <a:ext cx="9829800" cy="410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" Our AI Platform“</a:t>
            </a:r>
          </a:p>
          <a:p>
            <a:pPr marL="685800" lvl="1" indent="-228600">
              <a:spcBef>
                <a:spcPts val="0"/>
              </a:spcBef>
              <a:buFont typeface="Courier New"/>
              <a:buChar char="o"/>
            </a:pP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  <a:p>
            <a:pPr marL="685800" lvl="1" indent="-228600">
              <a:spcBef>
                <a:spcPts val="0"/>
              </a:spcBef>
              <a:buFont typeface="Courier New"/>
              <a:buChar char="o"/>
            </a:pP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Website </a:t>
            </a:r>
          </a:p>
          <a:p>
            <a:pPr marL="685800" lvl="1" indent="-228600">
              <a:spcBef>
                <a:spcPts val="0"/>
              </a:spcBef>
              <a:buFont typeface="Courier New"/>
              <a:buChar char="o"/>
            </a:pPr>
            <a:r>
              <a:rPr lang="en-GB" sz="1800" dirty="0" err="1">
                <a:latin typeface="Calibri"/>
                <a:ea typeface="Calibri"/>
                <a:cs typeface="Calibri"/>
                <a:sym typeface="Calibri"/>
              </a:rPr>
              <a:t>IoT</a:t>
            </a:r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 dirty="0" smtClean="0">
                <a:latin typeface="Calibri"/>
                <a:ea typeface="Calibri"/>
                <a:cs typeface="Calibri"/>
                <a:sym typeface="Calibri"/>
              </a:rPr>
              <a:t>Device</a:t>
            </a:r>
            <a:endParaRPr lang="en-GB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16" name="Google Shape;21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17" name="Google Shape;21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7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09274" y="3170534"/>
            <a:ext cx="5386726" cy="1705970"/>
          </a:xfrm>
          <a:prstGeom prst="roundRect">
            <a:avLst/>
          </a:prstGeom>
          <a:gradFill flip="none" rotWithShape="1">
            <a:gsLst>
              <a:gs pos="65000">
                <a:schemeClr val="tx2">
                  <a:lumMod val="50000"/>
                  <a:tint val="66000"/>
                  <a:satMod val="160000"/>
                </a:schemeClr>
              </a:gs>
              <a:gs pos="100000">
                <a:schemeClr val="tx2">
                  <a:lumMod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/>
            <a:r>
              <a:rPr lang="en-GB" sz="1800" b="1" i="1" dirty="0">
                <a:latin typeface="Calibri"/>
                <a:cs typeface="Calibri"/>
                <a:sym typeface="Calibri"/>
              </a:rPr>
              <a:t>“</a:t>
            </a:r>
            <a:r>
              <a:rPr lang="en-US" sz="1800" b="1" i="1" dirty="0">
                <a:latin typeface="Calibri"/>
                <a:cs typeface="Calibri"/>
                <a:sym typeface="Calibri"/>
              </a:rPr>
              <a:t>Education is the most powerful weapon </a:t>
            </a:r>
          </a:p>
          <a:p>
            <a:pPr marL="457200" lvl="1"/>
            <a:r>
              <a:rPr lang="en-US" sz="1800" b="1" i="1" dirty="0">
                <a:latin typeface="Calibri"/>
                <a:cs typeface="Calibri"/>
                <a:sym typeface="Calibri"/>
              </a:rPr>
              <a:t>which you can use to change the world.”</a:t>
            </a:r>
          </a:p>
          <a:p>
            <a:pPr marL="457200" lvl="1"/>
            <a:r>
              <a:rPr lang="en-US" sz="1800" b="1" i="1" dirty="0">
                <a:latin typeface="Calibri"/>
                <a:cs typeface="Calibri"/>
                <a:sym typeface="Calibri"/>
              </a:rPr>
              <a:t>	          </a:t>
            </a:r>
            <a:r>
              <a:rPr lang="en-US" sz="1800" b="1" dirty="0">
                <a:latin typeface="Calibri"/>
                <a:cs typeface="Calibri"/>
                <a:sym typeface="Calibri"/>
              </a:rPr>
              <a:t>– Nelson Mandela</a:t>
            </a:r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53" y="365125"/>
            <a:ext cx="3108786" cy="629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483225" y="188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Key Features and Benefits</a:t>
            </a:r>
            <a:endParaRPr dirty="0"/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9409688" y="-3178140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2000" dirty="0"/>
              <a:t>AI-driven mentorship personalized for individual farming needs.</a:t>
            </a:r>
          </a:p>
          <a:p>
            <a:pPr marL="228600" lvl="0" indent="-228600">
              <a:buFont typeface="Courier New"/>
              <a:buChar char="o"/>
            </a:pPr>
            <a:r>
              <a:rPr lang="en-US" sz="2000" dirty="0" err="1"/>
              <a:t>IoT</a:t>
            </a:r>
            <a:r>
              <a:rPr lang="en-US" sz="2000" dirty="0"/>
              <a:t>-powered precision tools for real-time soil and crop monitoring.</a:t>
            </a:r>
          </a:p>
          <a:p>
            <a:pPr marL="228600" lvl="0" indent="-228600">
              <a:buFont typeface="Courier New"/>
              <a:buChar char="o"/>
            </a:pPr>
            <a:r>
              <a:rPr lang="en-US" sz="2000" dirty="0"/>
              <a:t>Voice-assisted agents for seamless access to agricultural knowledge in local languages.</a:t>
            </a:r>
          </a:p>
        </p:txBody>
      </p:sp>
      <p:sp>
        <p:nvSpPr>
          <p:cNvPr id="224" name="Google Shape;2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25" name="Google Shape;2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26" name="Google Shape;2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8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7906"/>
            <a:ext cx="2724150" cy="5534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6529" y="1027906"/>
            <a:ext cx="4357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space for farmers to connect, share knowledge and insight to sustainable agricultural practices and document their journeys.</a:t>
            </a:r>
          </a:p>
          <a:p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02" y="374126"/>
            <a:ext cx="2768411" cy="5626918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7" idx="3"/>
          </p:cNvCxnSpPr>
          <p:nvPr/>
        </p:nvCxnSpPr>
        <p:spPr>
          <a:xfrm flipV="1">
            <a:off x="3105150" y="1184840"/>
            <a:ext cx="313399" cy="2610079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8549" y="1208424"/>
            <a:ext cx="535755" cy="0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620510" y="2709195"/>
            <a:ext cx="642691" cy="2503123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780351" y="5172497"/>
            <a:ext cx="845747" cy="17329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21788" y="4673709"/>
            <a:ext cx="3861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Voice-assisted agents for seamless access to agricultural knowledge in local languages.</a:t>
            </a:r>
          </a:p>
          <a:p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513" y="-987089"/>
            <a:ext cx="2724150" cy="55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483225" y="188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GB" dirty="0"/>
              <a:t>Key Features and Benefits</a:t>
            </a:r>
            <a:endParaRPr dirty="0"/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9409688" y="-3178140"/>
            <a:ext cx="9829800" cy="385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en-US" sz="2000" dirty="0"/>
              <a:t>AI-driven mentorship personalized for individual farming needs.</a:t>
            </a:r>
          </a:p>
          <a:p>
            <a:pPr marL="228600" lvl="0" indent="-228600">
              <a:buFont typeface="Courier New"/>
              <a:buChar char="o"/>
            </a:pPr>
            <a:r>
              <a:rPr lang="en-US" sz="2000" dirty="0"/>
              <a:t>Voice-assisted agents for seamless access to agricultural knowledge in local languages.</a:t>
            </a:r>
          </a:p>
        </p:txBody>
      </p:sp>
      <p:sp>
        <p:nvSpPr>
          <p:cNvPr id="224" name="Google Shape;2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888888"/>
              </a:solidFill>
            </a:endParaRPr>
          </a:p>
        </p:txBody>
      </p:sp>
      <p:sp>
        <p:nvSpPr>
          <p:cNvPr id="225" name="Google Shape;2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rgbClr val="888888"/>
                </a:solidFill>
              </a:rPr>
              <a:t>FPN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26" name="Google Shape;2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>
                <a:solidFill>
                  <a:srgbClr val="888888"/>
                </a:solidFill>
              </a:rPr>
              <a:t>9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56529" y="1027906"/>
            <a:ext cx="435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err="1"/>
              <a:t>IoT</a:t>
            </a:r>
            <a:r>
              <a:rPr lang="en-US" sz="1600" dirty="0"/>
              <a:t>-powered precision tools for real-time soil and crop monitoring.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05150" y="1184840"/>
            <a:ext cx="313399" cy="2610079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18549" y="1208424"/>
            <a:ext cx="535755" cy="0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620510" y="2709195"/>
            <a:ext cx="642691" cy="2503123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780351" y="5172497"/>
            <a:ext cx="845747" cy="17329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21788" y="4673709"/>
            <a:ext cx="3861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Partnering with UN-WFP, FAO, MAFFS and other organizations to give inclusive and localize guides on farming and sustainable practices. </a:t>
            </a:r>
          </a:p>
          <a:p>
            <a:endParaRPr lang="en-US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955675"/>
            <a:ext cx="2724150" cy="55340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65" y="384280"/>
            <a:ext cx="2772531" cy="561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Shapes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656</Words>
  <Application>Microsoft Office PowerPoint</Application>
  <PresentationFormat>Widescreen</PresentationFormat>
  <Paragraphs>152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Helvetica Neue</vt:lpstr>
      <vt:lpstr>Calibri</vt:lpstr>
      <vt:lpstr>Courier New</vt:lpstr>
      <vt:lpstr>ShapesVTI</vt:lpstr>
      <vt:lpstr>Entrepreneurship is for everyone'..</vt:lpstr>
      <vt:lpstr>Freetown Pitch Night Theme:  AI for Agriculture</vt:lpstr>
      <vt:lpstr>PowerPoint Presentation</vt:lpstr>
      <vt:lpstr>Problem Statement</vt:lpstr>
      <vt:lpstr>Our Solution</vt:lpstr>
      <vt:lpstr>Market Opportunity</vt:lpstr>
      <vt:lpstr>Technology Overview</vt:lpstr>
      <vt:lpstr>Key Features and Benefits</vt:lpstr>
      <vt:lpstr>Key Features and Benefits</vt:lpstr>
      <vt:lpstr>Use Cases</vt:lpstr>
      <vt:lpstr>How it Works</vt:lpstr>
      <vt:lpstr>How it Works</vt:lpstr>
      <vt:lpstr>PowerPoint Presentation</vt:lpstr>
      <vt:lpstr>Impact</vt:lpstr>
      <vt:lpstr>Competitive Advantage</vt:lpstr>
      <vt:lpstr>Business Model</vt:lpstr>
      <vt:lpstr>Traction &amp; Milestone</vt:lpstr>
      <vt:lpstr>Team</vt:lpstr>
      <vt:lpstr>Financial Projections</vt:lpstr>
      <vt:lpstr>The Ask</vt:lpstr>
      <vt:lpstr>Entrepreneurship is for everyone'..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is for everyone'..</dc:title>
  <dc:creator>Francis Stevens George</dc:creator>
  <cp:lastModifiedBy>MyPC</cp:lastModifiedBy>
  <cp:revision>94</cp:revision>
  <dcterms:created xsi:type="dcterms:W3CDTF">2024-11-13T17:19:59Z</dcterms:created>
  <dcterms:modified xsi:type="dcterms:W3CDTF">2025-02-12T14:04:53Z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